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9" r:id="rId6"/>
    <p:sldId id="268" r:id="rId7"/>
    <p:sldId id="267" r:id="rId8"/>
    <p:sldId id="259" r:id="rId9"/>
    <p:sldId id="261" r:id="rId10"/>
    <p:sldId id="262" r:id="rId11"/>
    <p:sldId id="263" r:id="rId12"/>
    <p:sldId id="265" r:id="rId13"/>
    <p:sldId id="270" r:id="rId14"/>
    <p:sldId id="26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A5AC-A24D-4031-9129-DCB393067087}" type="datetimeFigureOut">
              <a:rPr lang="nl-NL" smtClean="0"/>
              <a:pPr/>
              <a:t>23-2-2012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70A8-BBF4-48A0-8C08-BD1623A96D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Geen suboptimalisatie, maar synergie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Ondersteuning buitendienst door </a:t>
            </a:r>
            <a:r>
              <a:rPr lang="nl-NL" dirty="0" smtClean="0"/>
              <a:t>binnendienst</a:t>
            </a:r>
            <a:br>
              <a:rPr lang="nl-NL" dirty="0" smtClean="0"/>
            </a:br>
            <a:r>
              <a:rPr lang="nl-NL" dirty="0" smtClean="0"/>
              <a:t>Hierbij gaat het om:</a:t>
            </a:r>
            <a:br>
              <a:rPr lang="nl-NL" dirty="0" smtClean="0"/>
            </a:br>
            <a:r>
              <a:rPr lang="nl-NL" dirty="0" smtClean="0"/>
              <a:t>- identificeren van prospects en het aanleggen van prospectbestanden</a:t>
            </a:r>
            <a:br>
              <a:rPr lang="nl-NL" dirty="0" smtClean="0"/>
            </a:br>
            <a:r>
              <a:rPr lang="nl-NL" dirty="0" smtClean="0"/>
              <a:t>- maken van afspraken met gekwalificeerde prospects en klanten</a:t>
            </a:r>
            <a:br>
              <a:rPr lang="nl-NL" dirty="0" smtClean="0"/>
            </a:br>
            <a:r>
              <a:rPr lang="nl-NL" dirty="0" smtClean="0"/>
              <a:t>- opstellen en volgen van offertes</a:t>
            </a:r>
            <a:br>
              <a:rPr lang="nl-NL" dirty="0" smtClean="0"/>
            </a:br>
            <a:r>
              <a:rPr lang="nl-NL" dirty="0" smtClean="0"/>
              <a:t>- verwerken van rapporten en de orderadministratie</a:t>
            </a:r>
            <a:br>
              <a:rPr lang="nl-NL" dirty="0" smtClean="0"/>
            </a:br>
            <a:r>
              <a:rPr lang="nl-NL" dirty="0" smtClean="0"/>
              <a:t>- functioneren als contactpersoon tussen klant/prospect en buitendienstmedewerker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Overige werkzaamheden </a:t>
            </a:r>
            <a:r>
              <a:rPr lang="nl-NL" dirty="0" smtClean="0"/>
              <a:t>verkoopbinnendienst</a:t>
            </a:r>
            <a:br>
              <a:rPr lang="nl-NL" dirty="0" smtClean="0"/>
            </a:br>
            <a:r>
              <a:rPr lang="nl-NL" dirty="0" smtClean="0"/>
              <a:t>- orderadministratie</a:t>
            </a:r>
            <a:br>
              <a:rPr lang="nl-NL" dirty="0" smtClean="0"/>
            </a:br>
            <a:r>
              <a:rPr lang="nl-NL" dirty="0" smtClean="0"/>
              <a:t>- beheren van documenten materiaal</a:t>
            </a:r>
            <a:br>
              <a:rPr lang="nl-NL" dirty="0" smtClean="0"/>
            </a:br>
            <a:r>
              <a:rPr lang="nl-NL" dirty="0" smtClean="0"/>
              <a:t>- opstellen van verkoopanalyses</a:t>
            </a:r>
            <a:br>
              <a:rPr lang="nl-NL" dirty="0" smtClean="0"/>
            </a:br>
            <a:r>
              <a:rPr lang="nl-NL" dirty="0" smtClean="0"/>
              <a:t>   * omzetten per periode</a:t>
            </a:r>
            <a:br>
              <a:rPr lang="nl-NL" dirty="0" smtClean="0"/>
            </a:br>
            <a:r>
              <a:rPr lang="nl-NL" dirty="0" smtClean="0"/>
              <a:t>   * brutowinstbijdrage</a:t>
            </a:r>
            <a:br>
              <a:rPr lang="nl-NL" dirty="0" smtClean="0"/>
            </a:br>
            <a:r>
              <a:rPr lang="nl-NL" dirty="0" smtClean="0"/>
              <a:t>    * verleende kortingen</a:t>
            </a:r>
            <a:br>
              <a:rPr lang="nl-NL" dirty="0" smtClean="0"/>
            </a:br>
            <a:r>
              <a:rPr lang="nl-NL" dirty="0" smtClean="0"/>
              <a:t>- serviceverlening en klachtenafhandeling</a:t>
            </a:r>
            <a:br>
              <a:rPr lang="nl-NL" dirty="0" smtClean="0"/>
            </a:br>
            <a:r>
              <a:rPr lang="nl-NL" dirty="0" smtClean="0"/>
              <a:t>- garantie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Klachtenafhandeling: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Vier soorten klachten:</a:t>
            </a:r>
            <a:br>
              <a:rPr lang="nl-NL" dirty="0" smtClean="0"/>
            </a:br>
            <a:r>
              <a:rPr lang="nl-NL" dirty="0" smtClean="0"/>
              <a:t>1. geuite gegronde klachten</a:t>
            </a:r>
            <a:br>
              <a:rPr lang="nl-NL" dirty="0" smtClean="0"/>
            </a:br>
            <a:r>
              <a:rPr lang="nl-NL" dirty="0" smtClean="0"/>
              <a:t>2. niet geuite gegronde klachten</a:t>
            </a:r>
            <a:br>
              <a:rPr lang="nl-NL" dirty="0" smtClean="0"/>
            </a:br>
            <a:r>
              <a:rPr lang="nl-NL" dirty="0" smtClean="0"/>
              <a:t>3. geuite ongegronde klachten</a:t>
            </a:r>
            <a:br>
              <a:rPr lang="nl-NL" dirty="0" smtClean="0"/>
            </a:br>
            <a:r>
              <a:rPr lang="nl-NL" dirty="0" smtClean="0"/>
              <a:t>4. niet geuite ongegronde klachten</a:t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nl-NL" dirty="0" smtClean="0"/>
              <a:t>Belangrijke aspecten </a:t>
            </a:r>
            <a:r>
              <a:rPr lang="nl-NL" dirty="0" smtClean="0"/>
              <a:t>k</a:t>
            </a:r>
            <a:r>
              <a:rPr lang="nl-NL" dirty="0" smtClean="0"/>
              <a:t>lachtenafhandeling:</a:t>
            </a:r>
            <a:br>
              <a:rPr lang="nl-NL" dirty="0" smtClean="0"/>
            </a:br>
            <a:r>
              <a:rPr lang="nl-NL" dirty="0" smtClean="0"/>
              <a:t>- klant serieus nemen</a:t>
            </a:r>
            <a:br>
              <a:rPr lang="nl-NL" dirty="0" smtClean="0"/>
            </a:br>
            <a:r>
              <a:rPr lang="nl-NL" dirty="0" smtClean="0"/>
              <a:t>- klanten laten uitpraten + doorvragen</a:t>
            </a:r>
            <a:br>
              <a:rPr lang="nl-NL" dirty="0" smtClean="0"/>
            </a:br>
            <a:r>
              <a:rPr lang="nl-NL" dirty="0" smtClean="0"/>
              <a:t>- klacht grondig onderzoeken</a:t>
            </a:r>
            <a:br>
              <a:rPr lang="nl-NL" dirty="0" smtClean="0"/>
            </a:br>
            <a:r>
              <a:rPr lang="nl-NL" dirty="0" smtClean="0"/>
              <a:t>- uitleggen welke omstandigheden hebben geleid tot de klacht</a:t>
            </a:r>
            <a:br>
              <a:rPr lang="nl-NL" dirty="0" smtClean="0"/>
            </a:br>
            <a:r>
              <a:rPr lang="nl-NL" dirty="0" smtClean="0"/>
              <a:t>- klacht zo goed mogelijk oplossen</a:t>
            </a:r>
            <a:br>
              <a:rPr lang="nl-NL" dirty="0" smtClean="0"/>
            </a:br>
            <a:r>
              <a:rPr lang="nl-NL" dirty="0" smtClean="0"/>
              <a:t>klacht noteren, ook de klantgegevens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Rol van de telefoon binnen de verkoopbinnendienst</a:t>
            </a:r>
            <a:br>
              <a:rPr lang="nl-NL" dirty="0" smtClean="0"/>
            </a:br>
            <a:r>
              <a:rPr lang="nl-NL" dirty="0" smtClean="0"/>
              <a:t>* gesprekken:</a:t>
            </a:r>
            <a:br>
              <a:rPr lang="nl-NL" dirty="0" smtClean="0"/>
            </a:br>
            <a:r>
              <a:rPr lang="nl-NL" dirty="0" smtClean="0"/>
              <a:t>            - </a:t>
            </a:r>
            <a:r>
              <a:rPr lang="nl-NL" dirty="0" err="1" smtClean="0"/>
              <a:t>inboundgesprekken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          - </a:t>
            </a:r>
            <a:r>
              <a:rPr lang="nl-NL" dirty="0" err="1" smtClean="0"/>
              <a:t>outboundgesprekken</a:t>
            </a:r>
            <a:endParaRPr lang="nl-NL" dirty="0" smtClean="0"/>
          </a:p>
          <a:p>
            <a:r>
              <a:rPr lang="nl-NL" dirty="0" smtClean="0"/>
              <a:t>Nieuwe technologische ontwikkelingen:</a:t>
            </a:r>
            <a:br>
              <a:rPr lang="nl-NL" dirty="0" smtClean="0"/>
            </a:br>
            <a:r>
              <a:rPr lang="nl-NL" dirty="0" smtClean="0"/>
              <a:t>* </a:t>
            </a:r>
            <a:r>
              <a:rPr lang="nl-NL" dirty="0" err="1" smtClean="0"/>
              <a:t>autodial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* ACD</a:t>
            </a:r>
            <a:br>
              <a:rPr lang="nl-NL" dirty="0" smtClean="0"/>
            </a:br>
            <a:r>
              <a:rPr lang="nl-NL" dirty="0" smtClean="0"/>
              <a:t>* </a:t>
            </a:r>
            <a:r>
              <a:rPr lang="nl-NL" dirty="0" err="1" smtClean="0"/>
              <a:t>Voice-Response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* </a:t>
            </a:r>
            <a:r>
              <a:rPr lang="nl-NL" dirty="0" err="1" smtClean="0"/>
              <a:t>callmanager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* callcenter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Verkopen als onderdeel van het instrument promotie</a:t>
            </a:r>
            <a:br>
              <a:rPr lang="nl-NL" dirty="0" smtClean="0"/>
            </a:br>
            <a:r>
              <a:rPr lang="nl-NL" dirty="0" smtClean="0"/>
              <a:t>* persoonlijke verkoop</a:t>
            </a:r>
            <a:br>
              <a:rPr lang="nl-NL" dirty="0" smtClean="0"/>
            </a:br>
            <a:r>
              <a:rPr lang="nl-NL" dirty="0" smtClean="0"/>
              <a:t>         - PR</a:t>
            </a:r>
            <a:br>
              <a:rPr lang="nl-NL" dirty="0" smtClean="0"/>
            </a:br>
            <a:r>
              <a:rPr lang="nl-NL" dirty="0" smtClean="0"/>
              <a:t>        - Beurs</a:t>
            </a:r>
            <a:br>
              <a:rPr lang="nl-NL" dirty="0" smtClean="0"/>
            </a:br>
            <a:r>
              <a:rPr lang="nl-NL" dirty="0" smtClean="0"/>
              <a:t>        - </a:t>
            </a:r>
            <a:r>
              <a:rPr lang="nl-NL" dirty="0" err="1" smtClean="0"/>
              <a:t>Salespromotions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      - Merchandising</a:t>
            </a:r>
            <a:br>
              <a:rPr lang="nl-NL" dirty="0" smtClean="0"/>
            </a:br>
            <a:r>
              <a:rPr lang="nl-NL" dirty="0" smtClean="0"/>
              <a:t>* </a:t>
            </a:r>
            <a:r>
              <a:rPr lang="nl-NL" dirty="0" err="1" smtClean="0"/>
              <a:t>semi-persoonlijke</a:t>
            </a:r>
            <a:r>
              <a:rPr lang="nl-NL" dirty="0" smtClean="0"/>
              <a:t> verkoop</a:t>
            </a:r>
            <a:br>
              <a:rPr lang="nl-NL" dirty="0" smtClean="0"/>
            </a:br>
            <a:r>
              <a:rPr lang="nl-NL" dirty="0" smtClean="0"/>
              <a:t>        - Reclame</a:t>
            </a:r>
            <a:br>
              <a:rPr lang="nl-NL" dirty="0" smtClean="0"/>
            </a:br>
            <a:r>
              <a:rPr lang="nl-NL" dirty="0" smtClean="0"/>
              <a:t>* onpersoonlijke verkoop</a:t>
            </a:r>
            <a:br>
              <a:rPr lang="nl-NL" dirty="0" smtClean="0"/>
            </a:br>
            <a:r>
              <a:rPr lang="nl-NL" dirty="0" smtClean="0"/>
              <a:t>       - Reclame</a:t>
            </a:r>
            <a:br>
              <a:rPr lang="nl-NL" dirty="0" smtClean="0"/>
            </a:br>
            <a:r>
              <a:rPr lang="nl-NL" dirty="0" smtClean="0"/>
              <a:t>       - Direct mailing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br>
              <a:rPr lang="nl-NL" dirty="0" smtClean="0"/>
            </a:br>
            <a:r>
              <a:rPr lang="nl-NL" dirty="0" smtClean="0"/>
              <a:t>- de opzet van de afdeling Verkoop</a:t>
            </a:r>
            <a:br>
              <a:rPr lang="nl-NL" dirty="0" smtClean="0"/>
            </a:br>
            <a:r>
              <a:rPr lang="nl-NL" dirty="0" smtClean="0"/>
              <a:t>- de samenwerking tussen Verkoop en de</a:t>
            </a:r>
            <a:br>
              <a:rPr lang="nl-NL" dirty="0" smtClean="0"/>
            </a:br>
            <a:r>
              <a:rPr lang="nl-NL" dirty="0" smtClean="0"/>
              <a:t>   overige afdelingen</a:t>
            </a:r>
            <a:br>
              <a:rPr lang="nl-NL" dirty="0" smtClean="0"/>
            </a:br>
            <a:r>
              <a:rPr lang="nl-NL" dirty="0" smtClean="0"/>
              <a:t>- de werkzaamheden van de </a:t>
            </a:r>
            <a:br>
              <a:rPr lang="nl-NL" dirty="0" smtClean="0"/>
            </a:br>
            <a:r>
              <a:rPr lang="nl-NL" dirty="0" smtClean="0"/>
              <a:t>   verkoopbinnendienst</a:t>
            </a:r>
            <a:br>
              <a:rPr lang="nl-NL" dirty="0" smtClean="0"/>
            </a:br>
            <a:r>
              <a:rPr lang="nl-NL" dirty="0" smtClean="0"/>
              <a:t>- de </a:t>
            </a:r>
            <a:r>
              <a:rPr lang="nl-NL" dirty="0" smtClean="0"/>
              <a:t>werkzaamheden van de </a:t>
            </a:r>
            <a:br>
              <a:rPr lang="nl-NL" dirty="0" smtClean="0"/>
            </a:br>
            <a:r>
              <a:rPr lang="nl-NL" dirty="0" smtClean="0"/>
              <a:t>   verkoopbuitendienst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Orderverwerving</a:t>
            </a:r>
          </a:p>
          <a:p>
            <a:r>
              <a:rPr lang="nl-NL" dirty="0" smtClean="0"/>
              <a:t>Klantenpiramide:</a:t>
            </a:r>
          </a:p>
          <a:p>
            <a:pPr>
              <a:buNone/>
            </a:pPr>
            <a:r>
              <a:rPr lang="nl-NL" dirty="0" smtClean="0"/>
              <a:t> </a:t>
            </a:r>
            <a:r>
              <a:rPr lang="nl-NL" dirty="0" smtClean="0"/>
              <a:t>                                 klanten</a:t>
            </a:r>
            <a:br>
              <a:rPr lang="nl-NL" dirty="0" smtClean="0"/>
            </a:br>
            <a:r>
              <a:rPr lang="nl-NL" dirty="0" smtClean="0"/>
              <a:t>                         p r o s p e c t s</a:t>
            </a:r>
            <a:br>
              <a:rPr lang="nl-NL" dirty="0" smtClean="0"/>
            </a:br>
            <a:r>
              <a:rPr lang="nl-NL" dirty="0" smtClean="0"/>
              <a:t>                    d   o   e   l   g   r   o   e  p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Orderverwerving</a:t>
            </a:r>
            <a:br>
              <a:rPr lang="nl-NL" dirty="0" smtClean="0"/>
            </a:br>
            <a:r>
              <a:rPr lang="nl-NL" dirty="0" err="1" smtClean="0"/>
              <a:t>Posprects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cold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warm</a:t>
            </a:r>
            <a:br>
              <a:rPr lang="nl-NL" dirty="0" smtClean="0"/>
            </a:br>
            <a:r>
              <a:rPr lang="nl-NL" dirty="0" smtClean="0"/>
              <a:t>- hot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Orderverwerving</a:t>
            </a:r>
            <a:br>
              <a:rPr lang="nl-NL" dirty="0" smtClean="0"/>
            </a:br>
            <a:r>
              <a:rPr lang="nl-NL" dirty="0" err="1" smtClean="0"/>
              <a:t>Prospectwervingsmethode</a:t>
            </a:r>
            <a:r>
              <a:rPr lang="nl-NL" dirty="0" err="1" smtClean="0"/>
              <a:t>n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- beurs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direct mailing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direct-responseadvertising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salespromotions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telemarketing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Behouden van klanten door:</a:t>
            </a:r>
            <a:br>
              <a:rPr lang="nl-NL" dirty="0" smtClean="0"/>
            </a:br>
            <a:r>
              <a:rPr lang="nl-NL" dirty="0" smtClean="0"/>
              <a:t>- te presteren op basis van </a:t>
            </a:r>
            <a:r>
              <a:rPr lang="nl-NL" dirty="0" err="1" smtClean="0"/>
              <a:t>underpromising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en </a:t>
            </a:r>
            <a:r>
              <a:rPr lang="nl-NL" dirty="0" err="1" smtClean="0"/>
              <a:t>overdelivering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- een correcte klachtenafhandeling</a:t>
            </a:r>
            <a:br>
              <a:rPr lang="nl-NL" dirty="0" smtClean="0"/>
            </a:br>
            <a:r>
              <a:rPr lang="nl-NL" dirty="0" smtClean="0"/>
              <a:t>- aandacht te schenken aan </a:t>
            </a:r>
            <a:br>
              <a:rPr lang="nl-NL" dirty="0" smtClean="0"/>
            </a:br>
            <a:r>
              <a:rPr lang="nl-NL" dirty="0" smtClean="0"/>
              <a:t>   </a:t>
            </a:r>
            <a:r>
              <a:rPr lang="nl-NL" dirty="0" err="1" smtClean="0"/>
              <a:t>klantgerichthandelen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Orderverwerving</a:t>
            </a:r>
            <a:br>
              <a:rPr lang="nl-NL" dirty="0" smtClean="0"/>
            </a:br>
            <a:r>
              <a:rPr lang="nl-NL" dirty="0" smtClean="0"/>
              <a:t>uitgebreide klantenpiramide:</a:t>
            </a:r>
          </a:p>
          <a:p>
            <a:pPr>
              <a:buNone/>
            </a:pPr>
            <a:r>
              <a:rPr lang="nl-NL" dirty="0" smtClean="0"/>
              <a:t> </a:t>
            </a:r>
            <a:r>
              <a:rPr lang="nl-NL" dirty="0" smtClean="0"/>
              <a:t>                              topklanten</a:t>
            </a:r>
            <a:br>
              <a:rPr lang="nl-NL" dirty="0" smtClean="0"/>
            </a:br>
            <a:r>
              <a:rPr lang="nl-NL" dirty="0" smtClean="0"/>
              <a:t>                    middelgrote klanten</a:t>
            </a:r>
            <a:br>
              <a:rPr lang="nl-NL" dirty="0" smtClean="0"/>
            </a:br>
            <a:r>
              <a:rPr lang="nl-NL" dirty="0" smtClean="0"/>
              <a:t>                kleine                    klanten</a:t>
            </a:r>
          </a:p>
          <a:p>
            <a:pPr>
              <a:buNone/>
            </a:pPr>
            <a:r>
              <a:rPr lang="nl-NL" dirty="0" smtClean="0"/>
              <a:t>               hot                                 prospects</a:t>
            </a:r>
            <a:br>
              <a:rPr lang="nl-NL" dirty="0" smtClean="0"/>
            </a:br>
            <a:r>
              <a:rPr lang="nl-NL" dirty="0" smtClean="0"/>
              <a:t>      warm                                       prospects</a:t>
            </a:r>
            <a:br>
              <a:rPr lang="nl-NL" dirty="0" smtClean="0"/>
            </a:br>
            <a:r>
              <a:rPr lang="nl-NL" dirty="0" smtClean="0"/>
              <a:t>  </a:t>
            </a:r>
            <a:r>
              <a:rPr lang="nl-NL" dirty="0" err="1" smtClean="0"/>
              <a:t>cold</a:t>
            </a:r>
            <a:r>
              <a:rPr lang="nl-NL" dirty="0" smtClean="0"/>
              <a:t>                                                  prospects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 van de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nl-NL" dirty="0" smtClean="0"/>
              <a:t>Typering van </a:t>
            </a:r>
            <a:r>
              <a:rPr lang="nl-NL" dirty="0" err="1" smtClean="0"/>
              <a:t>prospectwervings</a:t>
            </a:r>
            <a:r>
              <a:rPr lang="nl-NL" dirty="0" smtClean="0"/>
              <a:t>- en </a:t>
            </a:r>
            <a:r>
              <a:rPr lang="nl-NL" dirty="0" smtClean="0"/>
              <a:t>verkoopmethoden</a:t>
            </a:r>
            <a:br>
              <a:rPr lang="nl-NL" dirty="0" smtClean="0"/>
            </a:br>
            <a:r>
              <a:rPr lang="nl-NL" dirty="0" smtClean="0"/>
              <a:t>- beurs: contactplaats met prospects</a:t>
            </a:r>
            <a:br>
              <a:rPr lang="nl-NL" dirty="0" smtClean="0"/>
            </a:br>
            <a:r>
              <a:rPr lang="nl-NL" dirty="0" smtClean="0"/>
              <a:t>- direct mailing: persoonlijke boodschap + directe reactiemogelijkheid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salespromotions</a:t>
            </a:r>
            <a:r>
              <a:rPr lang="nl-NL" dirty="0" smtClean="0"/>
              <a:t>: korte termijn verkoopbevordering = actiereclame</a:t>
            </a:r>
            <a:br>
              <a:rPr lang="nl-NL" dirty="0" smtClean="0"/>
            </a:br>
            <a:r>
              <a:rPr lang="nl-NL" dirty="0" smtClean="0"/>
              <a:t>- telemarketing: planmatig telefoonverkeer tussen bedrijven en hun (potentiële) klanten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direct-responseadvertising</a:t>
            </a:r>
            <a:r>
              <a:rPr lang="nl-NL" dirty="0" smtClean="0"/>
              <a:t>: themareclame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110</Words>
  <Application>Microsoft Office PowerPoint</Application>
  <PresentationFormat>Diavoorstelling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  <vt:lpstr>Organisatie van de verkoop</vt:lpstr>
    </vt:vector>
  </TitlesOfParts>
  <Company>ROC Landstede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Organisatie van de verkoop</dc:title>
  <dc:creator>jongc</dc:creator>
  <cp:lastModifiedBy>jongc</cp:lastModifiedBy>
  <cp:revision>17</cp:revision>
  <dcterms:created xsi:type="dcterms:W3CDTF">2012-02-18T18:35:40Z</dcterms:created>
  <dcterms:modified xsi:type="dcterms:W3CDTF">2012-02-23T14:58:30Z</dcterms:modified>
</cp:coreProperties>
</file>